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81" r:id="rId3"/>
    <p:sldId id="282" r:id="rId4"/>
    <p:sldId id="270" r:id="rId5"/>
    <p:sldId id="273" r:id="rId6"/>
    <p:sldId id="274" r:id="rId7"/>
    <p:sldId id="275" r:id="rId8"/>
    <p:sldId id="271" r:id="rId9"/>
    <p:sldId id="276" r:id="rId10"/>
    <p:sldId id="272" r:id="rId11"/>
    <p:sldId id="27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38"/>
  </p:normalViewPr>
  <p:slideViewPr>
    <p:cSldViewPr snapToGrid="0">
      <p:cViewPr varScale="1">
        <p:scale>
          <a:sx n="113" d="100"/>
          <a:sy n="113" d="100"/>
        </p:scale>
        <p:origin x="9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86A67-3D8D-542F-C7D6-8A8E75067C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808E80-79A5-CFE2-8DC5-9F2EC774F8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29B579-712C-821B-8146-67BBD7BB0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A1463-ABD4-1D41-92BF-F5D97CF937BA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72AE06-A2E2-23AB-410A-254BAFCD6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88EC7-B812-4D03-CAA7-196013FB5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D785F-1C09-CE43-A738-2B326BE03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120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96F0B-6895-9E69-C66E-9D8AB6605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9D86BB-3777-6B18-564D-CFC08E84D7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57A8A-FF26-7C79-5A67-F8D861A42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A1463-ABD4-1D41-92BF-F5D97CF937BA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46D17-23D4-6648-3D3B-33582D37E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43307C-01FB-8D53-81E2-487623643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D785F-1C09-CE43-A738-2B326BE03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827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2BB2D0-58DC-C3DC-4829-ED5B317DE2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92AFA8-9DB4-CFDF-5A67-198A40D3B8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4858C-8654-4462-85FC-B6CCC046E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A1463-ABD4-1D41-92BF-F5D97CF937BA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C75AF-4CA2-DB4D-B29B-390A2CE51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C04BA-4C13-7AB8-DB5E-2767A65CE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D785F-1C09-CE43-A738-2B326BE03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184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639DC-AF0B-2805-743A-5D631B03C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1CD9B-175D-A0F1-9178-810A7BE16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3158B-8F13-9D7B-0D3A-4C50AB2F1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A1463-ABD4-1D41-92BF-F5D97CF937BA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324A6-7DE7-9A63-6A2B-4B5DE8386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30BE4B-1E09-06E2-6517-F5136C782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D785F-1C09-CE43-A738-2B326BE03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930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8A9F9-54D9-0C0D-BBD9-A42B91DA4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9FC960-8C1F-9DA0-7860-DE52D5F58E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6325A-57D8-F9E9-FE88-07B4F631D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A1463-ABD4-1D41-92BF-F5D97CF937BA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55830-2F56-5C8E-D875-20E613DE1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A078A5-D99F-3238-90E8-8E7945689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D785F-1C09-CE43-A738-2B326BE03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090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22D3E-D881-05A5-05A2-1CACDC1F5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1A33D8-5794-9E4A-706C-FAF7666E9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779521-D50B-ED05-A641-7A48511DD4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9CDAF2-A8EE-5E57-4E2C-FB455DEF3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A1463-ABD4-1D41-92BF-F5D97CF937BA}" type="datetimeFigureOut">
              <a:rPr lang="en-US" smtClean="0"/>
              <a:t>2/20/25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D5675E-35FA-5927-AF15-93A7E526A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7C6952-FA9F-A5EC-6C11-3625AF336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D785F-1C09-CE43-A738-2B326BE03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876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4004A-AFC6-61AA-132D-F4AB990B3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24542A-2DB3-A0F8-F3E3-98A6B5228B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D236F-0750-C734-CECB-00B480CCAC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89F013-3AE2-F9F9-CBB0-BC52CA3A7C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55B3BC-36F6-9286-AD10-B43805A7B3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376E2E-3D66-E963-E32D-78FD95FEF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A1463-ABD4-1D41-92BF-F5D97CF937BA}" type="datetimeFigureOut">
              <a:rPr lang="en-US" smtClean="0"/>
              <a:t>2/20/25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AA5CC4-841E-6DD4-16BD-B3B4B8B63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AB6676-EE72-2FCC-BB34-943D8B1BB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D785F-1C09-CE43-A738-2B326BE03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900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F4FE8-3A68-4164-7443-F03695E39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118960-6BF7-40EB-9D20-27D40CD7F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A1463-ABD4-1D41-92BF-F5D97CF937BA}" type="datetimeFigureOut">
              <a:rPr lang="en-US" smtClean="0"/>
              <a:t>2/20/25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C45F6D-FF8C-1C56-63AC-143B8D50F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1F052D-51B4-45DE-8382-13F84003E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D785F-1C09-CE43-A738-2B326BE03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930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9CC488-AC2B-FBA3-8CB4-0A3B84F5A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A1463-ABD4-1D41-92BF-F5D97CF937BA}" type="datetimeFigureOut">
              <a:rPr lang="en-US" smtClean="0"/>
              <a:t>2/20/25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A28018-F6A2-8402-4714-C627D6110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D12767-3018-E488-685A-0E6955B92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D785F-1C09-CE43-A738-2B326BE03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599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98A86-C891-B7BE-9CB5-DE5296061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8B2C0-7375-D018-2FFF-ADAC11D85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E71A5C-DF44-B65D-7524-966AB71F03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5B86FF-9B5D-BA37-E78F-9EF1451F0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A1463-ABD4-1D41-92BF-F5D97CF937BA}" type="datetimeFigureOut">
              <a:rPr lang="en-US" smtClean="0"/>
              <a:t>2/20/25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FF91EC-9C9C-2213-882B-DD72072D1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4F1FEE-E21A-7A17-EA9D-6E7043F3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D785F-1C09-CE43-A738-2B326BE03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418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3281D-BDBE-9E18-2015-BCCD19D3A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3FCC23-6C02-C15B-ACB7-F0C0925DAA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E16776-50F7-49A7-D234-7B01F1B5DC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61E065-05F7-E34F-6136-0B712FD0B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A1463-ABD4-1D41-92BF-F5D97CF937BA}" type="datetimeFigureOut">
              <a:rPr lang="en-US" smtClean="0"/>
              <a:t>2/20/25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6F3C52-F239-C446-F9DC-27A7AEAF5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1A887C-8FD3-E0D7-48C1-076755BDD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D785F-1C09-CE43-A738-2B326BE03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248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E333A-96AA-7B42-6E9D-0A96C7BC3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52CC7A-B650-32D3-CB7E-6C9CE5903C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671493-2458-8840-B67C-913C5D02AF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2A1463-ABD4-1D41-92BF-F5D97CF937BA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E2830A-B3AA-B65C-38FB-8D1D86F4B5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7AD0D-8D35-6FBD-0196-2F0ACC776D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1D785F-1C09-CE43-A738-2B326BE03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128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C97239-A507-235A-2F0C-D0518DF3BF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9222"/>
            <a:ext cx="12192000" cy="68622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1C8AC0-1034-CAD5-9ABA-5026E6910151}"/>
              </a:ext>
            </a:extLst>
          </p:cNvPr>
          <p:cNvSpPr txBox="1"/>
          <p:nvPr/>
        </p:nvSpPr>
        <p:spPr>
          <a:xfrm>
            <a:off x="1323027" y="4369774"/>
            <a:ext cx="538619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Dr. Ragib Hasan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sz="2400" b="1" dirty="0"/>
              <a:t>Lecture 5.2: </a:t>
            </a:r>
          </a:p>
          <a:p>
            <a:r>
              <a:rPr lang="en-US" sz="2400" dirty="0"/>
              <a:t>IP Fragmentation and </a:t>
            </a:r>
            <a:r>
              <a:rPr lang="en-US" sz="2400"/>
              <a:t>IP addresses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46267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7A61E-10C1-5828-CEE7-1BA156E1B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IP addresses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8E9E4-B3AD-215D-7D19-1A90391FD4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127.0.0.1: Loopback interface</a:t>
            </a:r>
          </a:p>
          <a:p>
            <a:r>
              <a:rPr lang="en-US" dirty="0"/>
              <a:t>Private addresses: IPv4 addresses intended only for site internal use</a:t>
            </a:r>
          </a:p>
          <a:p>
            <a:pPr lvl="1"/>
            <a:r>
              <a:rPr lang="en-US" dirty="0"/>
              <a:t>10.0.0.0/8</a:t>
            </a:r>
          </a:p>
          <a:p>
            <a:pPr lvl="1"/>
            <a:r>
              <a:rPr lang="en-US" dirty="0"/>
              <a:t>172.16.0.0/12</a:t>
            </a:r>
          </a:p>
          <a:p>
            <a:pPr lvl="1"/>
            <a:r>
              <a:rPr lang="en-US" dirty="0"/>
              <a:t>192.168.0.0/16</a:t>
            </a:r>
          </a:p>
          <a:p>
            <a:r>
              <a:rPr lang="en-US" dirty="0"/>
              <a:t>Quick check: if you are on a laptop, try finding out your local IP address. In most cases, it would be in the format 192.168.*.* </a:t>
            </a:r>
          </a:p>
        </p:txBody>
      </p:sp>
    </p:spTree>
    <p:extLst>
      <p:ext uri="{BB962C8B-B14F-4D97-AF65-F5344CB8AC3E}">
        <p14:creationId xmlns:p14="http://schemas.microsoft.com/office/powerpoint/2010/main" val="2097504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F6C2F-DBE4-BB55-AD2D-F0B53F1B5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IP addresses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0F2DA-F6C6-A65B-AC04-2AD592AEB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63975"/>
          </a:xfrm>
        </p:spPr>
        <p:txBody>
          <a:bodyPr/>
          <a:lstStyle/>
          <a:p>
            <a:r>
              <a:rPr lang="en-US" dirty="0"/>
              <a:t>Broadcast address:</a:t>
            </a:r>
          </a:p>
          <a:p>
            <a:pPr lvl="1"/>
            <a:r>
              <a:rPr lang="en-US" dirty="0"/>
              <a:t>If all the host part bits are 1s, then it is a broadcast address for the network</a:t>
            </a:r>
          </a:p>
          <a:p>
            <a:pPr lvl="1"/>
            <a:r>
              <a:rPr lang="en-US" dirty="0"/>
              <a:t>For example, 192.168.0.255 will broadcast to all hosts with the network prefix 192.168.0.x</a:t>
            </a:r>
          </a:p>
          <a:p>
            <a:pPr lvl="1"/>
            <a:r>
              <a:rPr lang="en-US" dirty="0"/>
              <a:t>There is a catch – BSD </a:t>
            </a:r>
            <a:r>
              <a:rPr lang="en-US" dirty="0" err="1"/>
              <a:t>unix</a:t>
            </a:r>
            <a:r>
              <a:rPr lang="en-US" dirty="0"/>
              <a:t> used 0 bits for the broadcast address, so 192.168.0.0 would also be a broadcast address for the network</a:t>
            </a:r>
          </a:p>
          <a:p>
            <a:pPr lvl="1"/>
            <a:r>
              <a:rPr lang="en-US" dirty="0"/>
              <a:t>(Ever wondered why a class C network (/24) has 254 possible hosts instead of 256? Can you now explain that?)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34253B-9CB9-70BF-7C18-F15338353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5349887"/>
            <a:ext cx="7772400" cy="9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574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F4756-3058-2E25-DFA0-034215D24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 fragmentation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D18D4-C783-8908-92CC-151231F4F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IP packets can be fragmented if the minimum packet size of the underlying Link layer (LAN) is smaller.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needs to support networks where the maximum packet size, or Maximum Transfer Unit (MTU), is smaller than the packet that needs forwarding.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Example: A Token ring network (MTU=4kB) to an Ethernet (MTU=1500B).</a:t>
            </a:r>
          </a:p>
        </p:txBody>
      </p:sp>
    </p:spTree>
    <p:extLst>
      <p:ext uri="{BB962C8B-B14F-4D97-AF65-F5344CB8AC3E}">
        <p14:creationId xmlns:p14="http://schemas.microsoft.com/office/powerpoint/2010/main" val="1741211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26FDF-6FF6-39DC-3384-0190B2334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50EB53-3C9A-F4BB-F08A-6AABB39AE1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09217"/>
            <a:ext cx="10515600" cy="4067746"/>
          </a:xfrm>
        </p:spPr>
        <p:txBody>
          <a:bodyPr/>
          <a:lstStyle/>
          <a:p>
            <a:r>
              <a:rPr lang="en-US" dirty="0"/>
              <a:t>A sends a packet (20 byte header, 1480 byte data)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R1 fragments the original packet into two packets of sizes 20+976 = 996 and 20+504=524.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0089E1-02B8-84E6-5F75-D9A85DCBF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2296" y="603691"/>
            <a:ext cx="7772400" cy="8484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67B697-25D3-DB4C-341F-DDF82819A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758" y="5359890"/>
            <a:ext cx="7543800" cy="1435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841607-44EC-32DD-344C-5B24A15F70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194" y="3463640"/>
            <a:ext cx="7226300" cy="1358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856DF1-ACDB-AD1E-06BA-8206082686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8552" y="4844783"/>
            <a:ext cx="7772400" cy="515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928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BCBF6-FEFB-74C9-B262-7DF701CBC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 Packet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40B28-7BAE-30DB-F63F-23E321CA77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 to 10 words are available for storing options</a:t>
            </a:r>
          </a:p>
          <a:p>
            <a:r>
              <a:rPr lang="en-US" dirty="0"/>
              <a:t>Example options: </a:t>
            </a:r>
          </a:p>
          <a:p>
            <a:pPr lvl="1"/>
            <a:r>
              <a:rPr lang="en-US" dirty="0"/>
              <a:t>record route: intermediate routers store their IP address into the packet</a:t>
            </a:r>
          </a:p>
          <a:p>
            <a:pPr lvl="1"/>
            <a:r>
              <a:rPr lang="en-US" dirty="0"/>
              <a:t>Timestamp: intermediate routers can put the timestamp </a:t>
            </a:r>
          </a:p>
          <a:p>
            <a:pPr lvl="1"/>
            <a:r>
              <a:rPr lang="en-US" dirty="0"/>
              <a:t>Source routing: Sender specifies preferred route</a:t>
            </a:r>
          </a:p>
        </p:txBody>
      </p:sp>
    </p:spTree>
    <p:extLst>
      <p:ext uri="{BB962C8B-B14F-4D97-AF65-F5344CB8AC3E}">
        <p14:creationId xmlns:p14="http://schemas.microsoft.com/office/powerpoint/2010/main" val="3251845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89F21-4098-C2E2-407F-AE0A17765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IP address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C4AF4-91CA-4DCB-6DB2-C775928DF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881" y="1809541"/>
            <a:ext cx="10909643" cy="6874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Recap from lecture 2.1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CD262A-FD13-808B-CBD5-DAC2E3C5D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873" y="2633472"/>
            <a:ext cx="9315206" cy="358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980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175E8-EAF1-8B97-47BE-4F5274484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1"/>
            <a:ext cx="10909640" cy="129068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IP Address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9C39A-F20C-C808-C21A-CF0EAD7A5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881" y="2419141"/>
            <a:ext cx="10909643" cy="5526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Recap from lecture 2.1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62E69F-6899-C447-9F30-B612BEF62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0446" y="3101086"/>
            <a:ext cx="7431107" cy="343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19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D69CF-9A31-5622-4AB5-F351EE25D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0974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IP subnet mask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0AF27-0AF6-3889-DFD7-3367F54D2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882" y="4631161"/>
            <a:ext cx="3571810" cy="155932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Recap from Lecture 2.1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BA0FCF-5F96-5349-4BE6-D3C2C155B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653198"/>
            <a:ext cx="7214616" cy="41303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2A01FAE-CBF4-7EE6-B4FD-673F72FAA34A}"/>
              </a:ext>
            </a:extLst>
          </p:cNvPr>
          <p:cNvSpPr txBox="1"/>
          <p:nvPr/>
        </p:nvSpPr>
        <p:spPr>
          <a:xfrm>
            <a:off x="440267" y="5480467"/>
            <a:ext cx="1142864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For 192.168.100.10/24, the subnet mask would be</a:t>
            </a:r>
            <a:r>
              <a:rPr lang="en-US" sz="1600" dirty="0">
                <a:solidFill>
                  <a:srgbClr val="000000"/>
                </a:solidFill>
                <a:latin typeface="Lato" panose="020F0502020204030203" pitchFamily="34" charset="0"/>
              </a:rPr>
              <a:t> 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255.255.255.0. </a:t>
            </a:r>
          </a:p>
          <a:p>
            <a:pPr algn="l"/>
            <a:r>
              <a:rPr lang="en-US" sz="1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This means that the first 24 bits are</a:t>
            </a:r>
            <a:r>
              <a:rPr lang="en-US" sz="1600" dirty="0">
                <a:solidFill>
                  <a:srgbClr val="000000"/>
                </a:solidFill>
                <a:latin typeface="Lato" panose="020F0502020204030203" pitchFamily="34" charset="0"/>
              </a:rPr>
              <a:t> 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used for the network part, and the remaining 8 bits</a:t>
            </a:r>
            <a:r>
              <a:rPr lang="en-US" sz="1600" dirty="0">
                <a:solidFill>
                  <a:srgbClr val="000000"/>
                </a:solidFill>
                <a:latin typeface="Lato" panose="020F0502020204030203" pitchFamily="34" charset="0"/>
              </a:rPr>
              <a:t> 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are used for the host part.</a:t>
            </a:r>
            <a:endParaRPr lang="en-US" sz="1600" b="0" i="0" dirty="0">
              <a:solidFill>
                <a:srgbClr val="000000"/>
              </a:solidFill>
              <a:effectLst/>
              <a:latin typeface="Lato" panose="020F0502020204030203" pitchFamily="34" charset="0"/>
            </a:endParaRPr>
          </a:p>
          <a:p>
            <a:br>
              <a:rPr lang="en-US" sz="1600" dirty="0"/>
            </a:b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04922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F0700-D13D-0CA2-5CD4-44F228D4C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Who does the IP address belong to?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4B139-A5C2-EBDE-1F73-E388558788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Technically, the IP address is associated with an interface, NOT directly to a host</a:t>
            </a:r>
          </a:p>
          <a:p>
            <a:r>
              <a:rPr lang="en-US"/>
              <a:t>A server with multiple network cards and connection will have a separate IP address for each interface</a:t>
            </a:r>
          </a:p>
          <a:p>
            <a:r>
              <a:rPr lang="en-US"/>
              <a:t>For example, eth0 is typically the short name for the Ethernet card. For multi-homed servers, there can be a second Ethernet card with the name eth1</a:t>
            </a:r>
          </a:p>
          <a:p>
            <a:r>
              <a:rPr lang="en-US"/>
              <a:t>Every host also have a loopback interface that points to itself. (Not a real ethernet card, but rather an abstract way of self-reference)</a:t>
            </a:r>
          </a:p>
          <a:p>
            <a:pPr lvl="1"/>
            <a:r>
              <a:rPr lang="en-US"/>
              <a:t>The address 127.0.0.1 or the name localhost is associated with the loopback interface (What’s the use of this?)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2693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9F4E5-3F02-5313-5F09-F2CF240F9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IPv4 classes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23BA9-8D9F-CC1F-78A0-6723B185E9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882" y="4631161"/>
            <a:ext cx="3571810" cy="155932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Recap from Lecture 2.1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D06AB9-649D-76A2-4618-557E5985E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845078"/>
            <a:ext cx="7214616" cy="514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5504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474</Words>
  <Application>Microsoft Macintosh PowerPoint</Application>
  <PresentationFormat>Widescreen</PresentationFormat>
  <Paragraphs>50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Aptos</vt:lpstr>
      <vt:lpstr>Aptos Display</vt:lpstr>
      <vt:lpstr>Arial</vt:lpstr>
      <vt:lpstr>Lato</vt:lpstr>
      <vt:lpstr>Times New Roman</vt:lpstr>
      <vt:lpstr>Office Theme</vt:lpstr>
      <vt:lpstr>PowerPoint Presentation</vt:lpstr>
      <vt:lpstr>IP fragmentation</vt:lpstr>
      <vt:lpstr>Example</vt:lpstr>
      <vt:lpstr>IP Packet Options</vt:lpstr>
      <vt:lpstr>IP address</vt:lpstr>
      <vt:lpstr>IP Address</vt:lpstr>
      <vt:lpstr>IP subnet mask</vt:lpstr>
      <vt:lpstr>Who does the IP address belong to?</vt:lpstr>
      <vt:lpstr>IPv4 classes</vt:lpstr>
      <vt:lpstr>Special IP addresses</vt:lpstr>
      <vt:lpstr>Special IP addresses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Hasan, Ragib</dc:creator>
  <cp:lastModifiedBy>Hasan, Ragib</cp:lastModifiedBy>
  <cp:revision>1</cp:revision>
  <dcterms:created xsi:type="dcterms:W3CDTF">2025-02-21T00:52:30Z</dcterms:created>
  <dcterms:modified xsi:type="dcterms:W3CDTF">2025-02-21T00:53:21Z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e7542bc-63e5-412b-b0a0-d9586028a7d0_Enabled">
    <vt:lpwstr>true</vt:lpwstr>
  </property>
  <property fmtid="{D5CDD505-2E9C-101B-9397-08002B2CF9AE}" pid="3" name="MSIP_Label_ae7542bc-63e5-412b-b0a0-d9586028a7d0_SetDate">
    <vt:lpwstr>2025-02-21T00:53:21Z</vt:lpwstr>
  </property>
  <property fmtid="{D5CDD505-2E9C-101B-9397-08002B2CF9AE}" pid="4" name="MSIP_Label_ae7542bc-63e5-412b-b0a0-d9586028a7d0_Method">
    <vt:lpwstr>Standard</vt:lpwstr>
  </property>
  <property fmtid="{D5CDD505-2E9C-101B-9397-08002B2CF9AE}" pid="5" name="MSIP_Label_ae7542bc-63e5-412b-b0a0-d9586028a7d0_Name">
    <vt:lpwstr>Sensitive</vt:lpwstr>
  </property>
  <property fmtid="{D5CDD505-2E9C-101B-9397-08002B2CF9AE}" pid="6" name="MSIP_Label_ae7542bc-63e5-412b-b0a0-d9586028a7d0_SiteId">
    <vt:lpwstr>d8999fe4-76af-40b3-b435-1d8977abc08c</vt:lpwstr>
  </property>
  <property fmtid="{D5CDD505-2E9C-101B-9397-08002B2CF9AE}" pid="7" name="MSIP_Label_ae7542bc-63e5-412b-b0a0-d9586028a7d0_ActionId">
    <vt:lpwstr>d7d2a0f0-c72b-494f-9290-67d626b55ab2</vt:lpwstr>
  </property>
  <property fmtid="{D5CDD505-2E9C-101B-9397-08002B2CF9AE}" pid="8" name="MSIP_Label_ae7542bc-63e5-412b-b0a0-d9586028a7d0_ContentBits">
    <vt:lpwstr>0</vt:lpwstr>
  </property>
  <property fmtid="{D5CDD505-2E9C-101B-9397-08002B2CF9AE}" pid="9" name="MSIP_Label_ae7542bc-63e5-412b-b0a0-d9586028a7d0_Tag">
    <vt:lpwstr>50, 3, 0, 1</vt:lpwstr>
  </property>
</Properties>
</file>

<file path=docProps/thumbnail.jpeg>
</file>